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handoutMasterIdLst>
    <p:handoutMasterId r:id="rId9"/>
  </p:handoutMasterIdLst>
  <p:sldIdLst>
    <p:sldId id="257" r:id="rId2"/>
    <p:sldId id="260" r:id="rId3"/>
    <p:sldId id="270" r:id="rId4"/>
    <p:sldId id="262" r:id="rId5"/>
    <p:sldId id="266" r:id="rId6"/>
    <p:sldId id="274" r:id="rId7"/>
  </p:sldIdLst>
  <p:sldSz cx="6858000" cy="9906000" type="A4"/>
  <p:notesSz cx="6805613" cy="99441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3B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67" autoAdjust="0"/>
    <p:restoredTop sz="99856" autoAdjust="0"/>
  </p:normalViewPr>
  <p:slideViewPr>
    <p:cSldViewPr snapToGrid="0">
      <p:cViewPr varScale="1">
        <p:scale>
          <a:sx n="64" d="100"/>
          <a:sy n="64" d="100"/>
        </p:scale>
        <p:origin x="-2670" y="-102"/>
      </p:cViewPr>
      <p:guideLst>
        <p:guide orient="horz" pos="312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932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4940" y="0"/>
            <a:ext cx="2949099" cy="498932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0A986742-092D-4B2D-B9BA-D44DB4FF74A6}" type="datetimeFigureOut">
              <a:rPr lang="ru-RU" smtClean="0"/>
              <a:t>18.07.2019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5170"/>
            <a:ext cx="2949099" cy="49893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4940" y="9445170"/>
            <a:ext cx="2949099" cy="49893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4829FBED-FD46-4726-B6F7-967722859D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6614893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932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4940" y="0"/>
            <a:ext cx="2949099" cy="498932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8FFA5E5B-600C-4694-8E83-DECDFF60DC55}" type="datetimeFigureOut">
              <a:rPr lang="ru-RU" smtClean="0"/>
              <a:t>18.07.2019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241550" y="1243013"/>
            <a:ext cx="2322513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562" y="4785597"/>
            <a:ext cx="5444490" cy="3915490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5170"/>
            <a:ext cx="2949099" cy="49893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4940" y="9445170"/>
            <a:ext cx="2949099" cy="49893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C50FDE8A-DFA7-496C-BDE3-7534490E3D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3838949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50FDE8A-DFA7-496C-BDE3-7534490E3D93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31658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409C4-A0AE-4B1A-8068-1BE3EFB9172F}" type="datetimeFigureOut">
              <a:rPr lang="ru-RU" smtClean="0"/>
              <a:t>18.07.2019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65CA3-3DB2-448C-91AB-9F3B348950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6181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409C4-A0AE-4B1A-8068-1BE3EFB9172F}" type="datetimeFigureOut">
              <a:rPr lang="ru-RU" smtClean="0"/>
              <a:t>18.07.2019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65CA3-3DB2-448C-91AB-9F3B348950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4055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409C4-A0AE-4B1A-8068-1BE3EFB9172F}" type="datetimeFigureOut">
              <a:rPr lang="ru-RU" smtClean="0"/>
              <a:t>18.07.2019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65CA3-3DB2-448C-91AB-9F3B348950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19663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71490" y="527053"/>
            <a:ext cx="5915025" cy="839469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4139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409C4-A0AE-4B1A-8068-1BE3EFB9172F}" type="datetimeFigureOut">
              <a:rPr lang="ru-RU" smtClean="0"/>
              <a:t>18.07.2019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65CA3-3DB2-448C-91AB-9F3B348950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8722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8" y="2469625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8" y="6629229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409C4-A0AE-4B1A-8068-1BE3EFB9172F}" type="datetimeFigureOut">
              <a:rPr lang="ru-RU" smtClean="0"/>
              <a:t>18.07.2019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65CA3-3DB2-448C-91AB-9F3B348950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0199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409C4-A0AE-4B1A-8068-1BE3EFB9172F}" type="datetimeFigureOut">
              <a:rPr lang="ru-RU" smtClean="0"/>
              <a:t>18.07.2019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65CA3-3DB2-448C-91AB-9F3B348950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66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3" y="527406"/>
            <a:ext cx="5915025" cy="191470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2" y="2428348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2" y="3618443"/>
            <a:ext cx="2901255" cy="532218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4" y="2428348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4" y="3618443"/>
            <a:ext cx="2915543" cy="532218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409C4-A0AE-4B1A-8068-1BE3EFB9172F}" type="datetimeFigureOut">
              <a:rPr lang="ru-RU" smtClean="0"/>
              <a:t>18.07.2019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65CA3-3DB2-448C-91AB-9F3B348950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7778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409C4-A0AE-4B1A-8068-1BE3EFB9172F}" type="datetimeFigureOut">
              <a:rPr lang="ru-RU" smtClean="0"/>
              <a:t>18.07.2019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65CA3-3DB2-448C-91AB-9F3B348950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5930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409C4-A0AE-4B1A-8068-1BE3EFB9172F}" type="datetimeFigureOut">
              <a:rPr lang="ru-RU" smtClean="0"/>
              <a:t>18.07.2019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65CA3-3DB2-448C-91AB-9F3B348950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7782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5" y="1426285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409C4-A0AE-4B1A-8068-1BE3EFB9172F}" type="datetimeFigureOut">
              <a:rPr lang="ru-RU" smtClean="0"/>
              <a:t>18.07.2019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65CA3-3DB2-448C-91AB-9F3B348950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912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5" y="1426285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409C4-A0AE-4B1A-8068-1BE3EFB9172F}" type="datetimeFigureOut">
              <a:rPr lang="ru-RU" smtClean="0"/>
              <a:t>18.07.2019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65CA3-3DB2-448C-91AB-9F3B348950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1736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3500">
              <a:srgbClr val="FBFDFE"/>
            </a:gs>
            <a:gs pos="0">
              <a:schemeClr val="accent1">
                <a:lumMod val="5000"/>
                <a:lumOff val="95000"/>
              </a:schemeClr>
            </a:gs>
            <a:gs pos="67000">
              <a:schemeClr val="bg1"/>
            </a:gs>
            <a:gs pos="90000">
              <a:schemeClr val="bg1"/>
            </a:gs>
            <a:gs pos="96000">
              <a:schemeClr val="accent1">
                <a:lumMod val="30000"/>
                <a:lumOff val="70000"/>
              </a:schemeClr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90" y="527406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90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9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0409C4-A0AE-4B1A-8068-1BE3EFB9172F}" type="datetimeFigureOut">
              <a:rPr lang="ru-RU" smtClean="0"/>
              <a:t>18.07.2019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5" y="9181399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9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865CA3-3DB2-448C-91AB-9F3B34895061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2"/>
            <a:ext cx="2916238" cy="42862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600" dirty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2916238" y="2"/>
            <a:ext cx="1155700" cy="42862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600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4071938" y="2"/>
            <a:ext cx="2786062" cy="42862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216000"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00" dirty="0">
              <a:solidFill>
                <a:srgbClr val="FFFFFF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9477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6"/>
          <p:cNvSpPr>
            <a:spLocks noChangeArrowheads="1"/>
          </p:cNvSpPr>
          <p:nvPr/>
        </p:nvSpPr>
        <p:spPr bwMode="auto">
          <a:xfrm>
            <a:off x="158751" y="1518138"/>
            <a:ext cx="6408737" cy="971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3000">
                <a:solidFill>
                  <a:schemeClr val="tx2"/>
                </a:solidFill>
                <a:latin typeface="Arial Narrow" panose="020B0606020202030204" pitchFamily="34" charset="0"/>
              </a:defRPr>
            </a:lvl1pPr>
            <a:lvl2pPr>
              <a:defRPr sz="3000">
                <a:solidFill>
                  <a:schemeClr val="tx2"/>
                </a:solidFill>
                <a:latin typeface="Arial Narrow" panose="020B0606020202030204" pitchFamily="34" charset="0"/>
              </a:defRPr>
            </a:lvl2pPr>
            <a:lvl3pPr>
              <a:defRPr sz="3000">
                <a:solidFill>
                  <a:schemeClr val="tx2"/>
                </a:solidFill>
                <a:latin typeface="Arial Narrow" panose="020B0606020202030204" pitchFamily="34" charset="0"/>
              </a:defRPr>
            </a:lvl3pPr>
            <a:lvl4pPr>
              <a:defRPr sz="3000">
                <a:solidFill>
                  <a:schemeClr val="tx2"/>
                </a:solidFill>
                <a:latin typeface="Arial Narrow" panose="020B0606020202030204" pitchFamily="34" charset="0"/>
              </a:defRPr>
            </a:lvl4pPr>
            <a:lvl5pPr>
              <a:defRPr sz="3000">
                <a:solidFill>
                  <a:schemeClr val="tx2"/>
                </a:solidFill>
                <a:latin typeface="Arial Narrow" panose="020B060602020203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 Narrow" panose="020B060602020203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 Narrow" panose="020B060602020203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 Narrow" panose="020B060602020203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 Narrow" panose="020B0606020202030204" pitchFamily="34" charset="0"/>
              </a:defRPr>
            </a:lvl9pPr>
          </a:lstStyle>
          <a:p>
            <a:pPr algn="r">
              <a:lnSpc>
                <a:spcPct val="90000"/>
              </a:lnSpc>
            </a:pPr>
            <a:endParaRPr lang="ru-RU" altLang="ru-RU" sz="2200" b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7" name="object 3"/>
          <p:cNvSpPr/>
          <p:nvPr/>
        </p:nvSpPr>
        <p:spPr>
          <a:xfrm>
            <a:off x="0" y="6805532"/>
            <a:ext cx="6858000" cy="31004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>
              <a:solidFill>
                <a:srgbClr val="FF0000"/>
              </a:solidFill>
            </a:endParaRPr>
          </a:p>
        </p:txBody>
      </p:sp>
      <p:sp>
        <p:nvSpPr>
          <p:cNvPr id="8" name="Text Box 59"/>
          <p:cNvSpPr txBox="1">
            <a:spLocks noChangeArrowheads="1"/>
          </p:cNvSpPr>
          <p:nvPr/>
        </p:nvSpPr>
        <p:spPr bwMode="auto">
          <a:xfrm>
            <a:off x="0" y="539646"/>
            <a:ext cx="6798937" cy="1606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ru-RU" alt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Земельные участки </a:t>
            </a:r>
            <a:r>
              <a:rPr lang="ru-RU" alt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для размещения торгово-производственного комплекса.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ru-RU" alt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Харьковская обл., Харьковский р-н, территория </a:t>
            </a:r>
            <a:r>
              <a:rPr lang="ru-RU" altLang="ru-RU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Песочинского</a:t>
            </a:r>
            <a:r>
              <a:rPr lang="ru-RU" alt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с/с.</a:t>
            </a:r>
            <a:endParaRPr lang="ru-RU" altLang="ru-RU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063" y="8999057"/>
            <a:ext cx="6858001" cy="906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01" t="12667" r="18800" b="11778"/>
          <a:stretch/>
        </p:blipFill>
        <p:spPr bwMode="auto">
          <a:xfrm>
            <a:off x="63347" y="2146240"/>
            <a:ext cx="6731306" cy="4659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1126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-1" y="462659"/>
            <a:ext cx="6858000" cy="52749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209862" y="358777"/>
            <a:ext cx="6430782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3000">
                <a:solidFill>
                  <a:schemeClr val="tx2"/>
                </a:solidFill>
                <a:latin typeface="Arial Narrow" panose="020B0606020202030204" pitchFamily="34" charset="0"/>
              </a:defRPr>
            </a:lvl1pPr>
            <a:lvl2pPr>
              <a:defRPr sz="3000">
                <a:solidFill>
                  <a:schemeClr val="tx2"/>
                </a:solidFill>
                <a:latin typeface="Arial Narrow" panose="020B0606020202030204" pitchFamily="34" charset="0"/>
              </a:defRPr>
            </a:lvl2pPr>
            <a:lvl3pPr>
              <a:defRPr sz="3000">
                <a:solidFill>
                  <a:schemeClr val="tx2"/>
                </a:solidFill>
                <a:latin typeface="Arial Narrow" panose="020B0606020202030204" pitchFamily="34" charset="0"/>
              </a:defRPr>
            </a:lvl3pPr>
            <a:lvl4pPr>
              <a:defRPr sz="3000">
                <a:solidFill>
                  <a:schemeClr val="tx2"/>
                </a:solidFill>
                <a:latin typeface="Arial Narrow" panose="020B0606020202030204" pitchFamily="34" charset="0"/>
              </a:defRPr>
            </a:lvl4pPr>
            <a:lvl5pPr>
              <a:defRPr sz="3000">
                <a:solidFill>
                  <a:schemeClr val="tx2"/>
                </a:solidFill>
                <a:latin typeface="Arial Narrow" panose="020B060602020203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 Narrow" panose="020B060602020203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 Narrow" panose="020B060602020203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 Narrow" panose="020B060602020203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 Narrow" panose="020B0606020202030204" pitchFamily="34" charset="0"/>
              </a:defRPr>
            </a:lvl9pPr>
          </a:lstStyle>
          <a:p>
            <a:r>
              <a:rPr lang="ru-RU" altLang="ru-RU" sz="2400" b="1" baseline="0" dirty="0" smtClean="0">
                <a:solidFill>
                  <a:srgbClr val="FF0000"/>
                </a:solidFill>
                <a:latin typeface="Arial" panose="020B0604020202020204" pitchFamily="34" charset="0"/>
              </a:rPr>
              <a:t>Месторасположение</a:t>
            </a:r>
            <a:r>
              <a:rPr lang="en-US" altLang="ru-RU" sz="2200" b="1" baseline="0" dirty="0" smtClean="0">
                <a:solidFill>
                  <a:srgbClr val="003366"/>
                </a:solidFill>
                <a:latin typeface="Arial" panose="020B0604020202020204" pitchFamily="34" charset="0"/>
              </a:rPr>
              <a:t> </a:t>
            </a:r>
            <a:endParaRPr lang="ru-RU" altLang="ru-RU" sz="2200" b="1" baseline="0" dirty="0">
              <a:solidFill>
                <a:srgbClr val="003366"/>
              </a:solidFill>
              <a:latin typeface="Arial" panose="020B0604020202020204" pitchFamily="34" charset="0"/>
            </a:endParaRPr>
          </a:p>
        </p:txBody>
      </p:sp>
      <p:sp>
        <p:nvSpPr>
          <p:cNvPr id="54277" name="Text Box 5"/>
          <p:cNvSpPr txBox="1">
            <a:spLocks noChangeArrowheads="1"/>
          </p:cNvSpPr>
          <p:nvPr/>
        </p:nvSpPr>
        <p:spPr bwMode="auto">
          <a:xfrm>
            <a:off x="209862" y="932593"/>
            <a:ext cx="6430782" cy="246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73050" indent="-2730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Clr>
                <a:srgbClr val="003366"/>
              </a:buClr>
              <a:buFont typeface="Wingdings" panose="05000000000000000000" pitchFamily="2" charset="2"/>
              <a:buChar char="§"/>
            </a:pPr>
            <a:r>
              <a:rPr lang="ru-RU" altLang="ru-RU" sz="1400" b="1" baseline="0" dirty="0"/>
              <a:t>Адрес</a:t>
            </a:r>
            <a:r>
              <a:rPr lang="en-US" altLang="ru-RU" sz="1400" b="1" baseline="0" dirty="0"/>
              <a:t>: </a:t>
            </a:r>
            <a:r>
              <a:rPr lang="ru-RU" altLang="ru-RU" sz="1400" dirty="0"/>
              <a:t>Харьковская обл., Харьковский р-н, территория </a:t>
            </a:r>
            <a:r>
              <a:rPr lang="ru-RU" altLang="ru-RU" sz="1400" dirty="0" err="1"/>
              <a:t>Песочинского</a:t>
            </a:r>
            <a:r>
              <a:rPr lang="ru-RU" altLang="ru-RU" sz="1400" dirty="0"/>
              <a:t> с/с</a:t>
            </a:r>
          </a:p>
          <a:p>
            <a:pPr marL="0" indent="0" algn="just">
              <a:buClr>
                <a:srgbClr val="003366"/>
              </a:buClr>
            </a:pPr>
            <a:r>
              <a:rPr lang="ru-RU" sz="1400" b="1" dirty="0" smtClean="0"/>
              <a:t>Преимущества:</a:t>
            </a:r>
          </a:p>
          <a:p>
            <a:pPr algn="just">
              <a:buClr>
                <a:srgbClr val="003366"/>
              </a:buClr>
              <a:buFont typeface="Wingdings" panose="05000000000000000000" pitchFamily="2" charset="2"/>
              <a:buChar char="§"/>
            </a:pPr>
            <a:r>
              <a:rPr lang="ru-RU" sz="1400" dirty="0" smtClean="0"/>
              <a:t>Вдоль окружной дороги. На границе города. </a:t>
            </a:r>
          </a:p>
          <a:p>
            <a:pPr algn="just">
              <a:buClr>
                <a:srgbClr val="003366"/>
              </a:buClr>
              <a:buFont typeface="Wingdings" panose="05000000000000000000" pitchFamily="2" charset="2"/>
              <a:buChar char="§"/>
            </a:pPr>
            <a:r>
              <a:rPr lang="ru-RU" sz="1400" dirty="0" smtClean="0"/>
              <a:t>Коммерческое</a:t>
            </a:r>
            <a:r>
              <a:rPr lang="en-US" sz="1400" dirty="0" smtClean="0"/>
              <a:t> </a:t>
            </a:r>
            <a:r>
              <a:rPr lang="ru-RU" sz="1400" dirty="0" smtClean="0"/>
              <a:t>целевое назначение</a:t>
            </a:r>
            <a:r>
              <a:rPr lang="ru-RU" sz="1400" dirty="0" smtClean="0"/>
              <a:t>. Возможность реализовать любые коммерческие проекты (торговля, сфера услуг, производство, логистика и т.п</a:t>
            </a:r>
            <a:r>
              <a:rPr lang="ru-RU" sz="1400" dirty="0" smtClean="0"/>
              <a:t>.)</a:t>
            </a:r>
          </a:p>
          <a:p>
            <a:pPr algn="just">
              <a:buClr>
                <a:srgbClr val="003366"/>
              </a:buClr>
              <a:buFont typeface="Wingdings" panose="05000000000000000000" pitchFamily="2" charset="2"/>
              <a:buChar char="§"/>
            </a:pPr>
            <a:r>
              <a:rPr lang="ru-RU" sz="1400" dirty="0" smtClean="0"/>
              <a:t>Коммуникации рядом(возле наших участков АЗС </a:t>
            </a:r>
            <a:r>
              <a:rPr lang="en-US" sz="1400" dirty="0" smtClean="0"/>
              <a:t>Brent Oil </a:t>
            </a:r>
            <a:r>
              <a:rPr lang="ru-RU" sz="1400" dirty="0" smtClean="0"/>
              <a:t>и </a:t>
            </a:r>
            <a:r>
              <a:rPr lang="uk-UA" sz="1400" dirty="0" smtClean="0"/>
              <a:t>через дорогу АГНКС </a:t>
            </a:r>
            <a:r>
              <a:rPr lang="uk-UA" sz="1400" dirty="0" err="1" smtClean="0"/>
              <a:t>УкрАвтоГаз</a:t>
            </a:r>
            <a:endParaRPr lang="ru-RU" sz="1400" dirty="0" smtClean="0"/>
          </a:p>
          <a:p>
            <a:pPr marL="0" indent="0" algn="just">
              <a:buClr>
                <a:srgbClr val="003366"/>
              </a:buClr>
            </a:pPr>
            <a:endParaRPr lang="ru-RU" sz="1400" dirty="0" smtClean="0"/>
          </a:p>
          <a:p>
            <a:pPr>
              <a:buClr>
                <a:srgbClr val="003366"/>
              </a:buClr>
              <a:buFont typeface="Wingdings" panose="05000000000000000000" pitchFamily="2" charset="2"/>
              <a:buChar char="§"/>
            </a:pPr>
            <a:endParaRPr lang="en-US" sz="1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00" t="19244" r="18000" b="10889"/>
          <a:stretch/>
        </p:blipFill>
        <p:spPr bwMode="auto">
          <a:xfrm>
            <a:off x="209862" y="3253365"/>
            <a:ext cx="6430782" cy="5989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170" y="5601610"/>
            <a:ext cx="274638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2651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893" name="Group 597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705978201"/>
              </p:ext>
            </p:extLst>
          </p:nvPr>
        </p:nvGraphicFramePr>
        <p:xfrm>
          <a:off x="255896" y="1201009"/>
          <a:ext cx="6346210" cy="6921815"/>
        </p:xfrm>
        <a:graphic>
          <a:graphicData uri="http://schemas.openxmlformats.org/drawingml/2006/table">
            <a:tbl>
              <a:tblPr/>
              <a:tblGrid>
                <a:gridCol w="2599165">
                  <a:extLst>
                    <a:ext uri="{9D8B030D-6E8A-4147-A177-3AD203B41FA5}">
                      <a16:colId xmlns="" xmlns:a16="http://schemas.microsoft.com/office/drawing/2014/main" val="1682218856"/>
                    </a:ext>
                  </a:extLst>
                </a:gridCol>
                <a:gridCol w="3747045">
                  <a:extLst>
                    <a:ext uri="{9D8B030D-6E8A-4147-A177-3AD203B41FA5}">
                      <a16:colId xmlns="" xmlns:a16="http://schemas.microsoft.com/office/drawing/2014/main" val="682992663"/>
                    </a:ext>
                  </a:extLst>
                </a:gridCol>
              </a:tblGrid>
              <a:tr h="319308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</a:rPr>
                        <a:t>ОБЩАЯ ИНФОРМАЦИЯ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960185928"/>
                  </a:ext>
                </a:extLst>
              </a:tr>
              <a:tr h="31930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itchFamily="34" charset="0"/>
                        </a:rPr>
                        <a:t>Объект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 Земельных участка для размещения торгово-производственного комплекса</a:t>
                      </a:r>
                      <a:r>
                        <a:rPr lang="ru-RU" altLang="ru-RU" sz="1200" b="0" baseline="0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ru-RU" altLang="ru-RU" sz="1200" b="0" baseline="0" dirty="0" smtClean="0">
                          <a:latin typeface="Arial" pitchFamily="34" charset="0"/>
                          <a:cs typeface="Arial" pitchFamily="34" charset="0"/>
                        </a:rPr>
                        <a:t>общей пл. </a:t>
                      </a:r>
                      <a:r>
                        <a:rPr lang="ru-RU" altLang="ru-RU" sz="1200" b="0" baseline="0" dirty="0" smtClean="0">
                          <a:latin typeface="Arial" pitchFamily="34" charset="0"/>
                          <a:cs typeface="Arial" pitchFamily="34" charset="0"/>
                        </a:rPr>
                        <a:t>4,0 га. (2 участка по 2 га.)</a:t>
                      </a:r>
                      <a:endParaRPr lang="ru-RU" altLang="ru-RU" sz="1200" b="0" baseline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315878627"/>
                  </a:ext>
                </a:extLst>
              </a:tr>
              <a:tr h="31930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itchFamily="34" charset="0"/>
                        </a:rPr>
                        <a:t>Кадастровые номера</a:t>
                      </a:r>
                      <a:endParaRPr kumimoji="0" lang="en-US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arenR"/>
                        <a:tabLst/>
                      </a:pPr>
                      <a:r>
                        <a:rPr lang="uk-UA" sz="1200" dirty="0" smtClean="0"/>
                        <a:t>6325157900:04:005:0028</a:t>
                      </a:r>
                    </a:p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arenR"/>
                        <a:tabLst/>
                      </a:pPr>
                      <a:r>
                        <a:rPr lang="uk-UA" sz="1200" dirty="0" smtClean="0"/>
                        <a:t>6325157900:04:005:0028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10556416"/>
                  </a:ext>
                </a:extLst>
              </a:tr>
              <a:tr h="31930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itchFamily="34" charset="0"/>
                        </a:rPr>
                        <a:t>Характеристики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itchFamily="34" charset="0"/>
                        </a:rPr>
                        <a:t>Участки смежные, 2-я и 3-я линия от окружной трассы М03(1-я линия земли </a:t>
                      </a:r>
                      <a:r>
                        <a:rPr kumimoji="0" lang="ru-RU" alt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itchFamily="34" charset="0"/>
                        </a:rPr>
                        <a:t>гос.собственности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itchFamily="34" charset="0"/>
                        </a:rPr>
                        <a:t>, можно взять в аренду).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87862002"/>
                  </a:ext>
                </a:extLst>
              </a:tr>
              <a:tr h="53218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itchFamily="34" charset="0"/>
                        </a:rPr>
                        <a:t>Ближайшая остановка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itchFamily="34" charset="0"/>
                        </a:rPr>
                        <a:t>Поворот на с. Новый Высокий (200 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itchFamily="34" charset="0"/>
                        </a:rPr>
                        <a:t>м – 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itchFamily="34" charset="0"/>
                        </a:rPr>
                        <a:t>1 минута 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itchFamily="34" charset="0"/>
                        </a:rPr>
                        <a:t>ходьбы)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9236929"/>
                  </a:ext>
                </a:extLst>
              </a:tr>
              <a:tr h="5321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itchFamily="34" charset="0"/>
                        </a:rPr>
                        <a:t>Использование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itchFamily="34" charset="0"/>
                        </a:rPr>
                        <a:t>Участки свободные от застройки и от многолетних насаждений(растет трава)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21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itchFamily="34" charset="0"/>
                        </a:rPr>
                        <a:t>Форма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itchFamily="34" charset="0"/>
                        </a:rPr>
                        <a:t>Имеют почти прямоугольные  правильные формы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000"/>
                      </a:srgbClr>
                    </a:solidFill>
                  </a:tcPr>
                </a:tc>
              </a:tr>
              <a:tr h="53218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itchFamily="34" charset="0"/>
                        </a:rPr>
                        <a:t>Ландшафт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itchFamily="34" charset="0"/>
                        </a:rPr>
                        <a:t>Участки ровные сухие, без склонов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218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itchFamily="34" charset="0"/>
                        </a:rPr>
                        <a:t>Владелец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itchFamily="34" charset="0"/>
                        </a:rPr>
                        <a:t>Юридическое лицо (АТ «</a:t>
                      </a:r>
                      <a:r>
                        <a:rPr kumimoji="0" lang="ru-RU" alt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itchFamily="34" charset="0"/>
                        </a:rPr>
                        <a:t>Укрсоцбанк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itchFamily="34" charset="0"/>
                        </a:rPr>
                        <a:t>»)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5387705"/>
                  </a:ext>
                </a:extLst>
              </a:tr>
              <a:tr h="319308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itchFamily="34" charset="0"/>
                        </a:rPr>
                        <a:t>ТЕХНИЧЕСКАЯ ИНФОРМАЦИЯ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64591614"/>
                  </a:ext>
                </a:extLst>
              </a:tr>
              <a:tr h="53218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itchFamily="34" charset="0"/>
                        </a:rPr>
                        <a:t>Коммуникации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itchFamily="34" charset="0"/>
                        </a:rPr>
                        <a:t>Рядом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60592073"/>
                  </a:ext>
                </a:extLst>
              </a:tr>
              <a:tr h="53218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itchFamily="34" charset="0"/>
                        </a:rPr>
                        <a:t>Целевое назначение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itchFamily="34" charset="0"/>
                        </a:rPr>
                        <a:t>Для </a:t>
                      </a:r>
                      <a:r>
                        <a:rPr lang="ru-RU" altLang="ru-RU" sz="1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размещения торгово-производственного комплекса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22336733"/>
                  </a:ext>
                </a:extLst>
              </a:tr>
              <a:tr h="46469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itchFamily="34" charset="0"/>
                        </a:rPr>
                        <a:t>Цена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itchFamily="34" charset="0"/>
                        </a:rPr>
                        <a:t>Договорная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47344141"/>
                  </a:ext>
                </a:extLst>
              </a:tr>
              <a:tr h="319308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18400390"/>
                  </a:ext>
                </a:extLst>
              </a:tr>
            </a:tbl>
          </a:graphicData>
        </a:graphic>
      </p:graphicFrame>
      <p:sp>
        <p:nvSpPr>
          <p:cNvPr id="55408" name="Rectangle 112"/>
          <p:cNvSpPr>
            <a:spLocks noChangeArrowheads="1"/>
          </p:cNvSpPr>
          <p:nvPr/>
        </p:nvSpPr>
        <p:spPr bwMode="auto">
          <a:xfrm>
            <a:off x="239842" y="522233"/>
            <a:ext cx="6415791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3000">
                <a:solidFill>
                  <a:schemeClr val="tx2"/>
                </a:solidFill>
                <a:latin typeface="Arial Narrow" panose="020B0606020202030204" pitchFamily="34" charset="0"/>
              </a:defRPr>
            </a:lvl1pPr>
            <a:lvl2pPr>
              <a:defRPr sz="3000">
                <a:solidFill>
                  <a:schemeClr val="tx2"/>
                </a:solidFill>
                <a:latin typeface="Arial Narrow" panose="020B0606020202030204" pitchFamily="34" charset="0"/>
              </a:defRPr>
            </a:lvl2pPr>
            <a:lvl3pPr>
              <a:defRPr sz="3000">
                <a:solidFill>
                  <a:schemeClr val="tx2"/>
                </a:solidFill>
                <a:latin typeface="Arial Narrow" panose="020B0606020202030204" pitchFamily="34" charset="0"/>
              </a:defRPr>
            </a:lvl3pPr>
            <a:lvl4pPr>
              <a:defRPr sz="3000">
                <a:solidFill>
                  <a:schemeClr val="tx2"/>
                </a:solidFill>
                <a:latin typeface="Arial Narrow" panose="020B0606020202030204" pitchFamily="34" charset="0"/>
              </a:defRPr>
            </a:lvl4pPr>
            <a:lvl5pPr>
              <a:defRPr sz="3000">
                <a:solidFill>
                  <a:schemeClr val="tx2"/>
                </a:solidFill>
                <a:latin typeface="Arial Narrow" panose="020B060602020203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 Narrow" panose="020B060602020203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 Narrow" panose="020B060602020203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 Narrow" panose="020B060602020203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 Narrow" panose="020B0606020202030204" pitchFamily="34" charset="0"/>
              </a:defRPr>
            </a:lvl9pPr>
          </a:lstStyle>
          <a:p>
            <a:r>
              <a:rPr lang="ru-RU" altLang="ru-RU" sz="2400" b="1" baseline="0" dirty="0">
                <a:solidFill>
                  <a:srgbClr val="FF0000"/>
                </a:solidFill>
                <a:latin typeface="Arial" panose="020B0604020202020204" pitchFamily="34" charset="0"/>
              </a:rPr>
              <a:t>Описание </a:t>
            </a:r>
            <a:r>
              <a:rPr lang="ru-RU" altLang="ru-RU" sz="2400" b="1" baseline="0" dirty="0" smtClean="0">
                <a:solidFill>
                  <a:srgbClr val="FF0000"/>
                </a:solidFill>
                <a:latin typeface="Arial" panose="020B0604020202020204" pitchFamily="34" charset="0"/>
              </a:rPr>
              <a:t>объекта</a:t>
            </a:r>
            <a:r>
              <a:rPr lang="en-US" altLang="ru-RU" sz="2400" b="1" baseline="0" dirty="0" smtClean="0">
                <a:solidFill>
                  <a:srgbClr val="003366"/>
                </a:solidFill>
                <a:latin typeface="Arial" panose="020B0604020202020204" pitchFamily="34" charset="0"/>
              </a:rPr>
              <a:t> </a:t>
            </a:r>
            <a:endParaRPr lang="ru-RU" altLang="ru-RU" sz="2400" b="1" baseline="0" dirty="0">
              <a:solidFill>
                <a:srgbClr val="003366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1287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440531" y="596270"/>
            <a:ext cx="5976937" cy="57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3000">
                <a:solidFill>
                  <a:schemeClr val="tx2"/>
                </a:solidFill>
                <a:latin typeface="Arial Narrow" panose="020B0606020202030204" pitchFamily="34" charset="0"/>
              </a:defRPr>
            </a:lvl1pPr>
            <a:lvl2pPr>
              <a:defRPr sz="3000">
                <a:solidFill>
                  <a:schemeClr val="tx2"/>
                </a:solidFill>
                <a:latin typeface="Arial Narrow" panose="020B0606020202030204" pitchFamily="34" charset="0"/>
              </a:defRPr>
            </a:lvl2pPr>
            <a:lvl3pPr>
              <a:defRPr sz="3000">
                <a:solidFill>
                  <a:schemeClr val="tx2"/>
                </a:solidFill>
                <a:latin typeface="Arial Narrow" panose="020B0606020202030204" pitchFamily="34" charset="0"/>
              </a:defRPr>
            </a:lvl3pPr>
            <a:lvl4pPr>
              <a:defRPr sz="3000">
                <a:solidFill>
                  <a:schemeClr val="tx2"/>
                </a:solidFill>
                <a:latin typeface="Arial Narrow" panose="020B0606020202030204" pitchFamily="34" charset="0"/>
              </a:defRPr>
            </a:lvl4pPr>
            <a:lvl5pPr>
              <a:defRPr sz="3000">
                <a:solidFill>
                  <a:schemeClr val="tx2"/>
                </a:solidFill>
                <a:latin typeface="Arial Narrow" panose="020B060602020203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 Narrow" panose="020B060602020203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 Narrow" panose="020B060602020203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 Narrow" panose="020B060602020203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 Narrow" panose="020B0606020202030204" pitchFamily="34" charset="0"/>
              </a:defRPr>
            </a:lvl9pPr>
          </a:lstStyle>
          <a:p>
            <a:r>
              <a:rPr lang="uk-UA" altLang="ru-RU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haroni" pitchFamily="2" charset="-79"/>
              </a:rPr>
              <a:t>Расположение</a:t>
            </a:r>
            <a:r>
              <a:rPr lang="uk-UA" alt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haroni" pitchFamily="2" charset="-79"/>
              </a:rPr>
              <a:t> на </a:t>
            </a:r>
            <a:r>
              <a:rPr lang="uk-UA" altLang="ru-RU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haroni" pitchFamily="2" charset="-79"/>
              </a:rPr>
              <a:t>кадастровой</a:t>
            </a:r>
            <a:r>
              <a:rPr lang="uk-UA" alt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haroni" pitchFamily="2" charset="-79"/>
              </a:rPr>
              <a:t> </a:t>
            </a:r>
            <a:r>
              <a:rPr lang="uk-UA" altLang="ru-RU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haroni" pitchFamily="2" charset="-79"/>
              </a:rPr>
              <a:t>карте</a:t>
            </a:r>
            <a:r>
              <a:rPr lang="uk-UA" alt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haroni" pitchFamily="2" charset="-79"/>
              </a:rPr>
              <a:t>:</a:t>
            </a:r>
            <a:endParaRPr lang="ru-RU" altLang="ru-RU" sz="2400" b="1" baseline="0" dirty="0">
              <a:solidFill>
                <a:srgbClr val="FF0000"/>
              </a:solidFill>
              <a:latin typeface="Arial" panose="020B0604020202020204" pitchFamily="34" charset="0"/>
              <a:cs typeface="Aharoni" pitchFamily="2" charset="-79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00" t="40483" r="22600" b="8808"/>
          <a:stretch/>
        </p:blipFill>
        <p:spPr bwMode="auto">
          <a:xfrm>
            <a:off x="440531" y="1364105"/>
            <a:ext cx="5897880" cy="4047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97" t="44158" r="19800" b="6356"/>
          <a:stretch/>
        </p:blipFill>
        <p:spPr bwMode="auto">
          <a:xfrm>
            <a:off x="440531" y="5663783"/>
            <a:ext cx="5897880" cy="3891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6248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ChangeArrowheads="1"/>
          </p:cNvSpPr>
          <p:nvPr/>
        </p:nvSpPr>
        <p:spPr bwMode="auto">
          <a:xfrm>
            <a:off x="-1" y="570305"/>
            <a:ext cx="6858000" cy="8540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224851" y="570305"/>
            <a:ext cx="6633147" cy="57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3000">
                <a:solidFill>
                  <a:schemeClr val="tx2"/>
                </a:solidFill>
                <a:latin typeface="Arial Narrow" panose="020B0606020202030204" pitchFamily="34" charset="0"/>
              </a:defRPr>
            </a:lvl1pPr>
            <a:lvl2pPr>
              <a:defRPr sz="3000">
                <a:solidFill>
                  <a:schemeClr val="tx2"/>
                </a:solidFill>
                <a:latin typeface="Arial Narrow" panose="020B0606020202030204" pitchFamily="34" charset="0"/>
              </a:defRPr>
            </a:lvl2pPr>
            <a:lvl3pPr>
              <a:defRPr sz="3000">
                <a:solidFill>
                  <a:schemeClr val="tx2"/>
                </a:solidFill>
                <a:latin typeface="Arial Narrow" panose="020B0606020202030204" pitchFamily="34" charset="0"/>
              </a:defRPr>
            </a:lvl3pPr>
            <a:lvl4pPr>
              <a:defRPr sz="3000">
                <a:solidFill>
                  <a:schemeClr val="tx2"/>
                </a:solidFill>
                <a:latin typeface="Arial Narrow" panose="020B0606020202030204" pitchFamily="34" charset="0"/>
              </a:defRPr>
            </a:lvl4pPr>
            <a:lvl5pPr>
              <a:defRPr sz="3000">
                <a:solidFill>
                  <a:schemeClr val="tx2"/>
                </a:solidFill>
                <a:latin typeface="Arial Narrow" panose="020B060602020203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 Narrow" panose="020B060602020203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 Narrow" panose="020B060602020203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 Narrow" panose="020B060602020203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 Narrow" panose="020B0606020202030204" pitchFamily="34" charset="0"/>
              </a:defRPr>
            </a:lvl9pPr>
          </a:lstStyle>
          <a:p>
            <a:r>
              <a:rPr lang="uk-UA" alt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haroni" pitchFamily="2" charset="-79"/>
              </a:rPr>
              <a:t>Фото</a:t>
            </a:r>
            <a:endParaRPr lang="ru-RU" altLang="ru-RU" sz="2200" b="1" baseline="0" dirty="0">
              <a:solidFill>
                <a:srgbClr val="FF0000"/>
              </a:solidFill>
              <a:latin typeface="Arial" panose="020B0604020202020204" pitchFamily="34" charset="0"/>
              <a:cs typeface="Aharoni" pitchFamily="2" charset="-79"/>
            </a:endParaRPr>
          </a:p>
        </p:txBody>
      </p:sp>
      <p:pic>
        <p:nvPicPr>
          <p:cNvPr id="3074" name="Picture 2" descr="C:\Users\RKondratenko\Desktop\МОИ 12\Харків, Рогань с_р_ 3,06 га та Пісоч\3_ОПИСАНИЕ_ФОТО\Песочин\WP_20171024_0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749" y="1232224"/>
            <a:ext cx="6192499" cy="398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RKondratenko\Desktop\МОИ 12\Харків, Рогань с_р_ 3,06 га та Пісоч\3_ОПИСАНИЕ_ФОТО\Песочин\WP_20171024_0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748" y="5216578"/>
            <a:ext cx="6192499" cy="436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23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RKondratenko\Desktop\МОИ 12\Харків, Рогань с_р_ 3,06 га та Пісоч\3_ОПИСАНИЕ_ФОТО\Песочин\WP_20171024_0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09" y="576496"/>
            <a:ext cx="6575269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RKondratenko\Desktop\МОИ 12\Харків, Рогань с_р_ 3,06 га та Пісоч\3_ОПИСАНИЕ_ФОТО\Песочин\WP_20171024_0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08" y="5334000"/>
            <a:ext cx="6575269" cy="4319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051604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715</TotalTime>
  <Words>190</Words>
  <Application>Microsoft Office PowerPoint</Application>
  <PresentationFormat>Лист A4 (210x297 мм)</PresentationFormat>
  <Paragraphs>37</Paragraphs>
  <Slides>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Alfa-Bank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Yaroslav Savchenko</dc:creator>
  <cp:lastModifiedBy>Кондратенко Роман Васильевич</cp:lastModifiedBy>
  <cp:revision>82</cp:revision>
  <cp:lastPrinted>2019-03-22T09:25:20Z</cp:lastPrinted>
  <dcterms:created xsi:type="dcterms:W3CDTF">2019-02-26T10:39:18Z</dcterms:created>
  <dcterms:modified xsi:type="dcterms:W3CDTF">2019-07-18T08:53:25Z</dcterms:modified>
</cp:coreProperties>
</file>